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1"/>
  </p:sldMasterIdLst>
  <p:sldIdLst>
    <p:sldId id="256" r:id="rId2"/>
    <p:sldId id="262" r:id="rId3"/>
    <p:sldId id="263" r:id="rId4"/>
    <p:sldId id="264" r:id="rId5"/>
    <p:sldId id="266" r:id="rId6"/>
    <p:sldId id="265" r:id="rId7"/>
    <p:sldId id="268" r:id="rId8"/>
    <p:sldId id="269" r:id="rId9"/>
    <p:sldId id="270" r:id="rId10"/>
    <p:sldId id="261"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563"/>
  </p:normalViewPr>
  <p:slideViewPr>
    <p:cSldViewPr snapToGrid="0" snapToObjects="1">
      <p:cViewPr varScale="1">
        <p:scale>
          <a:sx n="87" d="100"/>
          <a:sy n="87" d="100"/>
        </p:scale>
        <p:origin x="128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MX"/>
              <a:t>Haz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MX"/>
              <a:t>Haz clic para editar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4D2C853C-4E9B-524D-97DA-2463F5502368}" type="datetimeFigureOut">
              <a:rPr lang="es-MX" smtClean="0"/>
              <a:t>06/12/22</a:t>
            </a:fld>
            <a:endParaRPr lang="es-MX"/>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s-MX"/>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6C74B79C-7513-464A-BDA2-1EA16CE36A53}" type="slidenum">
              <a:rPr lang="es-MX" smtClean="0"/>
              <a:t>‹Nº›</a:t>
            </a:fld>
            <a:endParaRPr lang="es-MX"/>
          </a:p>
        </p:txBody>
      </p:sp>
    </p:spTree>
    <p:extLst>
      <p:ext uri="{BB962C8B-B14F-4D97-AF65-F5344CB8AC3E}">
        <p14:creationId xmlns:p14="http://schemas.microsoft.com/office/powerpoint/2010/main" val="2739042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4D2C853C-4E9B-524D-97DA-2463F5502368}" type="datetimeFigureOut">
              <a:rPr lang="es-MX" smtClean="0"/>
              <a:t>06/12/22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C74B79C-7513-464A-BDA2-1EA16CE36A53}" type="slidenum">
              <a:rPr lang="es-MX" smtClean="0"/>
              <a:t>‹Nº›</a:t>
            </a:fld>
            <a:endParaRPr lang="es-MX"/>
          </a:p>
        </p:txBody>
      </p:sp>
    </p:spTree>
    <p:extLst>
      <p:ext uri="{BB962C8B-B14F-4D97-AF65-F5344CB8AC3E}">
        <p14:creationId xmlns:p14="http://schemas.microsoft.com/office/powerpoint/2010/main" val="461889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4D2C853C-4E9B-524D-97DA-2463F5502368}" type="datetimeFigureOut">
              <a:rPr lang="es-MX" smtClean="0"/>
              <a:t>06/12/22</a:t>
            </a:fld>
            <a:endParaRPr lang="es-MX"/>
          </a:p>
        </p:txBody>
      </p:sp>
      <p:sp>
        <p:nvSpPr>
          <p:cNvPr id="5" name="Footer Placeholder 4"/>
          <p:cNvSpPr>
            <a:spLocks noGrp="1"/>
          </p:cNvSpPr>
          <p:nvPr>
            <p:ph type="ftr" sz="quarter" idx="11"/>
          </p:nvPr>
        </p:nvSpPr>
        <p:spPr>
          <a:xfrm>
            <a:off x="774923" y="5951811"/>
            <a:ext cx="7896279" cy="365125"/>
          </a:xfrm>
        </p:spPr>
        <p:txBody>
          <a:bodyPr/>
          <a:lstStyle/>
          <a:p>
            <a:endParaRPr lang="es-MX"/>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6C74B79C-7513-464A-BDA2-1EA16CE36A53}" type="slidenum">
              <a:rPr lang="es-MX" smtClean="0"/>
              <a:t>‹Nº›</a:t>
            </a:fld>
            <a:endParaRPr lang="es-MX"/>
          </a:p>
        </p:txBody>
      </p:sp>
    </p:spTree>
    <p:extLst>
      <p:ext uri="{BB962C8B-B14F-4D97-AF65-F5344CB8AC3E}">
        <p14:creationId xmlns:p14="http://schemas.microsoft.com/office/powerpoint/2010/main" val="931584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MX"/>
              <a:t>Haz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4D2C853C-4E9B-524D-97DA-2463F5502368}" type="datetimeFigureOut">
              <a:rPr lang="es-MX" smtClean="0"/>
              <a:t>06/12/22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a:xfrm>
            <a:off x="10558300" y="5956137"/>
            <a:ext cx="1052508" cy="365125"/>
          </a:xfrm>
        </p:spPr>
        <p:txBody>
          <a:bodyPr/>
          <a:lstStyle/>
          <a:p>
            <a:fld id="{6C74B79C-7513-464A-BDA2-1EA16CE36A53}" type="slidenum">
              <a:rPr lang="es-MX" smtClean="0"/>
              <a:t>‹Nº›</a:t>
            </a:fld>
            <a:endParaRPr lang="es-MX"/>
          </a:p>
        </p:txBody>
      </p:sp>
    </p:spTree>
    <p:extLst>
      <p:ext uri="{BB962C8B-B14F-4D97-AF65-F5344CB8AC3E}">
        <p14:creationId xmlns:p14="http://schemas.microsoft.com/office/powerpoint/2010/main" val="3800183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D2C853C-4E9B-524D-97DA-2463F5502368}" type="datetimeFigureOut">
              <a:rPr lang="es-MX" smtClean="0"/>
              <a:t>06/12/22</a:t>
            </a:fld>
            <a:endParaRPr lang="es-MX"/>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s-MX"/>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C74B79C-7513-464A-BDA2-1EA16CE36A53}" type="slidenum">
              <a:rPr lang="es-MX" smtClean="0"/>
              <a:t>‹Nº›</a:t>
            </a:fld>
            <a:endParaRPr lang="es-MX"/>
          </a:p>
        </p:txBody>
      </p:sp>
    </p:spTree>
    <p:extLst>
      <p:ext uri="{BB962C8B-B14F-4D97-AF65-F5344CB8AC3E}">
        <p14:creationId xmlns:p14="http://schemas.microsoft.com/office/powerpoint/2010/main" val="778645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MX"/>
              <a:t>Haz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Date Placeholder 4"/>
          <p:cNvSpPr>
            <a:spLocks noGrp="1"/>
          </p:cNvSpPr>
          <p:nvPr>
            <p:ph type="dt" sz="half" idx="10"/>
          </p:nvPr>
        </p:nvSpPr>
        <p:spPr/>
        <p:txBody>
          <a:bodyPr/>
          <a:lstStyle/>
          <a:p>
            <a:fld id="{4D2C853C-4E9B-524D-97DA-2463F5502368}" type="datetimeFigureOut">
              <a:rPr lang="es-MX" smtClean="0"/>
              <a:t>06/12/22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C74B79C-7513-464A-BDA2-1EA16CE36A53}" type="slidenum">
              <a:rPr lang="es-MX" smtClean="0"/>
              <a:t>‹Nº›</a:t>
            </a:fld>
            <a:endParaRPr lang="es-MX"/>
          </a:p>
        </p:txBody>
      </p:sp>
    </p:spTree>
    <p:extLst>
      <p:ext uri="{BB962C8B-B14F-4D97-AF65-F5344CB8AC3E}">
        <p14:creationId xmlns:p14="http://schemas.microsoft.com/office/powerpoint/2010/main" val="2503668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7" name="Date Placeholder 6"/>
          <p:cNvSpPr>
            <a:spLocks noGrp="1"/>
          </p:cNvSpPr>
          <p:nvPr>
            <p:ph type="dt" sz="half" idx="10"/>
          </p:nvPr>
        </p:nvSpPr>
        <p:spPr/>
        <p:txBody>
          <a:bodyPr/>
          <a:lstStyle/>
          <a:p>
            <a:fld id="{4D2C853C-4E9B-524D-97DA-2463F5502368}" type="datetimeFigureOut">
              <a:rPr lang="es-MX" smtClean="0"/>
              <a:t>06/12/22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6C74B79C-7513-464A-BDA2-1EA16CE36A53}" type="slidenum">
              <a:rPr lang="es-MX" smtClean="0"/>
              <a:t>‹Nº›</a:t>
            </a:fld>
            <a:endParaRPr lang="es-MX"/>
          </a:p>
        </p:txBody>
      </p:sp>
    </p:spTree>
    <p:extLst>
      <p:ext uri="{BB962C8B-B14F-4D97-AF65-F5344CB8AC3E}">
        <p14:creationId xmlns:p14="http://schemas.microsoft.com/office/powerpoint/2010/main" val="1430637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MX"/>
              <a:t>Haz clic para modificar el estilo de título del patrón</a:t>
            </a:r>
            <a:endParaRPr lang="en-US" dirty="0"/>
          </a:p>
        </p:txBody>
      </p:sp>
      <p:sp>
        <p:nvSpPr>
          <p:cNvPr id="3" name="Date Placeholder 2"/>
          <p:cNvSpPr>
            <a:spLocks noGrp="1"/>
          </p:cNvSpPr>
          <p:nvPr>
            <p:ph type="dt" sz="half" idx="10"/>
          </p:nvPr>
        </p:nvSpPr>
        <p:spPr/>
        <p:txBody>
          <a:bodyPr/>
          <a:lstStyle/>
          <a:p>
            <a:fld id="{4D2C853C-4E9B-524D-97DA-2463F5502368}" type="datetimeFigureOut">
              <a:rPr lang="es-MX" smtClean="0"/>
              <a:t>06/12/22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6C74B79C-7513-464A-BDA2-1EA16CE36A53}" type="slidenum">
              <a:rPr lang="es-MX" smtClean="0"/>
              <a:t>‹Nº›</a:t>
            </a:fld>
            <a:endParaRPr lang="es-MX"/>
          </a:p>
        </p:txBody>
      </p:sp>
    </p:spTree>
    <p:extLst>
      <p:ext uri="{BB962C8B-B14F-4D97-AF65-F5344CB8AC3E}">
        <p14:creationId xmlns:p14="http://schemas.microsoft.com/office/powerpoint/2010/main" val="2067346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2C853C-4E9B-524D-97DA-2463F5502368}" type="datetimeFigureOut">
              <a:rPr lang="es-MX" smtClean="0"/>
              <a:t>06/12/22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6C74B79C-7513-464A-BDA2-1EA16CE36A53}" type="slidenum">
              <a:rPr lang="es-MX" smtClean="0"/>
              <a:t>‹Nº›</a:t>
            </a:fld>
            <a:endParaRPr lang="es-MX"/>
          </a:p>
        </p:txBody>
      </p:sp>
    </p:spTree>
    <p:extLst>
      <p:ext uri="{BB962C8B-B14F-4D97-AF65-F5344CB8AC3E}">
        <p14:creationId xmlns:p14="http://schemas.microsoft.com/office/powerpoint/2010/main" val="1756024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MX"/>
              <a:t>Haz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D2C853C-4E9B-524D-97DA-2463F5502368}" type="datetimeFigureOut">
              <a:rPr lang="es-MX" smtClean="0"/>
              <a:t>06/12/22</a:t>
            </a:fld>
            <a:endParaRPr lang="es-MX"/>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s-MX"/>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6C74B79C-7513-464A-BDA2-1EA16CE36A53}" type="slidenum">
              <a:rPr lang="es-MX" smtClean="0"/>
              <a:t>‹Nº›</a:t>
            </a:fld>
            <a:endParaRPr lang="es-MX"/>
          </a:p>
        </p:txBody>
      </p:sp>
    </p:spTree>
    <p:extLst>
      <p:ext uri="{BB962C8B-B14F-4D97-AF65-F5344CB8AC3E}">
        <p14:creationId xmlns:p14="http://schemas.microsoft.com/office/powerpoint/2010/main" val="509078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MX"/>
              <a:t>Haz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MX"/>
              <a:t>Haz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4D2C853C-4E9B-524D-97DA-2463F5502368}" type="datetimeFigureOut">
              <a:rPr lang="es-MX" smtClean="0"/>
              <a:t>06/12/22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C74B79C-7513-464A-BDA2-1EA16CE36A53}" type="slidenum">
              <a:rPr lang="es-MX" smtClean="0"/>
              <a:t>‹Nº›</a:t>
            </a:fld>
            <a:endParaRPr lang="es-MX"/>
          </a:p>
        </p:txBody>
      </p:sp>
    </p:spTree>
    <p:extLst>
      <p:ext uri="{BB962C8B-B14F-4D97-AF65-F5344CB8AC3E}">
        <p14:creationId xmlns:p14="http://schemas.microsoft.com/office/powerpoint/2010/main" val="3590586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4D2C853C-4E9B-524D-97DA-2463F5502368}" type="datetimeFigureOut">
              <a:rPr lang="es-MX" smtClean="0"/>
              <a:t>06/12/22</a:t>
            </a:fld>
            <a:endParaRPr lang="es-MX"/>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s-MX"/>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6C74B79C-7513-464A-BDA2-1EA16CE36A53}" type="slidenum">
              <a:rPr lang="es-MX" smtClean="0"/>
              <a:t>‹Nº›</a:t>
            </a:fld>
            <a:endParaRPr lang="es-MX"/>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49850567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D940A6-C029-0942-AF0B-78563A76C12C}"/>
              </a:ext>
            </a:extLst>
          </p:cNvPr>
          <p:cNvSpPr>
            <a:spLocks noGrp="1"/>
          </p:cNvSpPr>
          <p:nvPr>
            <p:ph type="ctrTitle"/>
          </p:nvPr>
        </p:nvSpPr>
        <p:spPr/>
        <p:txBody>
          <a:bodyPr/>
          <a:lstStyle/>
          <a:p>
            <a:r>
              <a:rPr lang="es-MX" dirty="0"/>
              <a:t>Informe país sobre el combate a la corrupción en México 2020</a:t>
            </a:r>
          </a:p>
        </p:txBody>
      </p:sp>
      <p:sp>
        <p:nvSpPr>
          <p:cNvPr id="3" name="Subtítulo 2">
            <a:extLst>
              <a:ext uri="{FF2B5EF4-FFF2-40B4-BE49-F238E27FC236}">
                <a16:creationId xmlns:a16="http://schemas.microsoft.com/office/drawing/2014/main" id="{D016B3E2-61E3-5F43-BE4E-DE2F016AC79C}"/>
              </a:ext>
            </a:extLst>
          </p:cNvPr>
          <p:cNvSpPr>
            <a:spLocks noGrp="1"/>
          </p:cNvSpPr>
          <p:nvPr>
            <p:ph type="subTitle" idx="1"/>
          </p:nvPr>
        </p:nvSpPr>
        <p:spPr/>
        <p:txBody>
          <a:bodyPr/>
          <a:lstStyle/>
          <a:p>
            <a:r>
              <a:rPr lang="es-MX" dirty="0"/>
              <a:t>Presentacion MORELIA, DICIEMBRE de 2022</a:t>
            </a:r>
          </a:p>
        </p:txBody>
      </p:sp>
    </p:spTree>
    <p:extLst>
      <p:ext uri="{BB962C8B-B14F-4D97-AF65-F5344CB8AC3E}">
        <p14:creationId xmlns:p14="http://schemas.microsoft.com/office/powerpoint/2010/main" val="3426097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08D6F4-21FF-CC42-BC5C-4F2F5481B383}"/>
              </a:ext>
            </a:extLst>
          </p:cNvPr>
          <p:cNvSpPr>
            <a:spLocks noGrp="1"/>
          </p:cNvSpPr>
          <p:nvPr>
            <p:ph type="title"/>
          </p:nvPr>
        </p:nvSpPr>
        <p:spPr/>
        <p:txBody>
          <a:bodyPr/>
          <a:lstStyle/>
          <a:p>
            <a:r>
              <a:rPr lang="es-MX" dirty="0"/>
              <a:t>conclusiones</a:t>
            </a:r>
          </a:p>
        </p:txBody>
      </p:sp>
      <p:sp>
        <p:nvSpPr>
          <p:cNvPr id="3" name="Marcador de contenido 2">
            <a:extLst>
              <a:ext uri="{FF2B5EF4-FFF2-40B4-BE49-F238E27FC236}">
                <a16:creationId xmlns:a16="http://schemas.microsoft.com/office/drawing/2014/main" id="{497885A6-AB43-1245-AF9D-15B7FFCE889F}"/>
              </a:ext>
            </a:extLst>
          </p:cNvPr>
          <p:cNvSpPr>
            <a:spLocks noGrp="1"/>
          </p:cNvSpPr>
          <p:nvPr>
            <p:ph idx="1"/>
          </p:nvPr>
        </p:nvSpPr>
        <p:spPr>
          <a:xfrm>
            <a:off x="581192" y="2180496"/>
            <a:ext cx="11029615" cy="4173809"/>
          </a:xfrm>
        </p:spPr>
        <p:txBody>
          <a:bodyPr>
            <a:normAutofit lnSpcReduction="10000"/>
          </a:bodyPr>
          <a:lstStyle/>
          <a:p>
            <a:pPr algn="l">
              <a:buFont typeface="+mj-lt"/>
              <a:buAutoNum type="arabicPeriod"/>
            </a:pPr>
            <a:r>
              <a:rPr lang="es-MX" sz="1900" b="0" i="0" dirty="0">
                <a:solidFill>
                  <a:schemeClr val="tx1"/>
                </a:solidFill>
                <a:effectLst/>
                <a:latin typeface="Montserrat" pitchFamily="2" charset="77"/>
              </a:rPr>
              <a:t>La procastinación en el combate a la corrupción acional en la materia no se publicó sino hasta febrero del 2020, es decir, </a:t>
            </a:r>
            <a:r>
              <a:rPr lang="es-MX" sz="1900" b="1" i="1" dirty="0">
                <a:solidFill>
                  <a:schemeClr val="tx1"/>
                </a:solidFill>
                <a:effectLst/>
                <a:latin typeface="Montserrat" pitchFamily="2" charset="77"/>
              </a:rPr>
              <a:t>un lustro después de la fundación constitucional del sistema</a:t>
            </a:r>
            <a:r>
              <a:rPr lang="es-MX" sz="1900" b="0" i="0" dirty="0">
                <a:solidFill>
                  <a:schemeClr val="tx1"/>
                </a:solidFill>
                <a:effectLst/>
                <a:latin typeface="Montserrat" pitchFamily="2" charset="77"/>
              </a:rPr>
              <a:t> </a:t>
            </a:r>
          </a:p>
          <a:p>
            <a:pPr algn="l">
              <a:buFont typeface="+mj-lt"/>
              <a:buAutoNum type="arabicPeriod"/>
            </a:pPr>
            <a:r>
              <a:rPr lang="es-MX" sz="1900" b="0" i="0" u="sng" dirty="0">
                <a:solidFill>
                  <a:schemeClr val="tx1"/>
                </a:solidFill>
                <a:effectLst/>
                <a:latin typeface="Montserrat" pitchFamily="2" charset="77"/>
              </a:rPr>
              <a:t>La simulación en el cumplimiento de algunas de las normas vigentes para erradicar la captura de los puestos, los presupuestos y la información pública</a:t>
            </a:r>
            <a:r>
              <a:rPr lang="es-MX" sz="1900" b="0" i="0" dirty="0">
                <a:solidFill>
                  <a:schemeClr val="tx1"/>
                </a:solidFill>
                <a:effectLst/>
                <a:latin typeface="Montserrat" pitchFamily="2" charset="77"/>
              </a:rPr>
              <a:t>.  </a:t>
            </a:r>
          </a:p>
          <a:p>
            <a:pPr algn="l">
              <a:buFont typeface="+mj-lt"/>
              <a:buAutoNum type="arabicPeriod" startAt="3"/>
            </a:pPr>
            <a:r>
              <a:rPr lang="es-MX" sz="1900" b="0" i="0" u="sng" dirty="0">
                <a:solidFill>
                  <a:schemeClr val="tx1"/>
                </a:solidFill>
                <a:effectLst/>
                <a:latin typeface="Montserrat" pitchFamily="2" charset="77"/>
              </a:rPr>
              <a:t>La burocratización excesiva de los procedimientos, hasta el punto en el que las cuestiones procedimentales acaban superponiéndose a los objetivos sustantivos.</a:t>
            </a:r>
            <a:r>
              <a:rPr lang="es-MX" sz="1900" b="0" i="0" dirty="0">
                <a:solidFill>
                  <a:schemeClr val="tx1"/>
                </a:solidFill>
                <a:effectLst/>
                <a:latin typeface="Montserrat" pitchFamily="2" charset="77"/>
              </a:rPr>
              <a:t> </a:t>
            </a:r>
            <a:r>
              <a:rPr lang="es-MX" sz="1900" b="1" i="1" dirty="0">
                <a:solidFill>
                  <a:schemeClr val="tx1"/>
                </a:solidFill>
                <a:effectLst/>
                <a:latin typeface="Montserrat" pitchFamily="2" charset="77"/>
              </a:rPr>
              <a:t>es evidente que los fines perseguidos por las normas constitucionales y las leyes derivadas de ellas no se han alcanzado, en cambio, se han establecido y seguido procedimientos burocráticos cada vez más complejos que dificultan o problematizan su aplicación eficaz.</a:t>
            </a:r>
            <a:endParaRPr lang="es-MX" sz="1900" b="0" i="0" dirty="0">
              <a:solidFill>
                <a:schemeClr val="tx1"/>
              </a:solidFill>
              <a:effectLst/>
              <a:latin typeface="Montserrat" pitchFamily="2" charset="77"/>
            </a:endParaRPr>
          </a:p>
          <a:p>
            <a:pPr marL="0" indent="0">
              <a:buNone/>
            </a:pPr>
            <a:br>
              <a:rPr lang="es-MX" dirty="0"/>
            </a:br>
            <a:endParaRPr lang="es-MX" dirty="0"/>
          </a:p>
        </p:txBody>
      </p:sp>
    </p:spTree>
    <p:extLst>
      <p:ext uri="{BB962C8B-B14F-4D97-AF65-F5344CB8AC3E}">
        <p14:creationId xmlns:p14="http://schemas.microsoft.com/office/powerpoint/2010/main" val="1975760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67D12B-BDB8-1C4E-AD24-4F0DDE949238}"/>
              </a:ext>
            </a:extLst>
          </p:cNvPr>
          <p:cNvSpPr>
            <a:spLocks noGrp="1"/>
          </p:cNvSpPr>
          <p:nvPr>
            <p:ph type="title"/>
          </p:nvPr>
        </p:nvSpPr>
        <p:spPr/>
        <p:txBody>
          <a:bodyPr/>
          <a:lstStyle/>
          <a:p>
            <a:r>
              <a:rPr lang="es-MX" dirty="0"/>
              <a:t>resultados</a:t>
            </a:r>
          </a:p>
        </p:txBody>
      </p:sp>
      <p:sp>
        <p:nvSpPr>
          <p:cNvPr id="3" name="Marcador de contenido 2">
            <a:extLst>
              <a:ext uri="{FF2B5EF4-FFF2-40B4-BE49-F238E27FC236}">
                <a16:creationId xmlns:a16="http://schemas.microsoft.com/office/drawing/2014/main" id="{755F6918-D375-6E45-A6B4-7F5801F401EE}"/>
              </a:ext>
            </a:extLst>
          </p:cNvPr>
          <p:cNvSpPr>
            <a:spLocks noGrp="1"/>
          </p:cNvSpPr>
          <p:nvPr>
            <p:ph idx="1"/>
          </p:nvPr>
        </p:nvSpPr>
        <p:spPr>
          <a:xfrm>
            <a:off x="581193" y="2190223"/>
            <a:ext cx="11029615" cy="4505545"/>
          </a:xfrm>
        </p:spPr>
        <p:txBody>
          <a:bodyPr>
            <a:normAutofit fontScale="92500" lnSpcReduction="20000"/>
          </a:bodyPr>
          <a:lstStyle/>
          <a:p>
            <a:pPr marL="342900" lvl="0" indent="-342900" algn="just">
              <a:buFont typeface="+mj-lt"/>
              <a:buAutoNum type="romanLcPeriod"/>
            </a:pPr>
            <a:r>
              <a:rPr lang="es-ES_tradnl" sz="1800" dirty="0">
                <a:solidFill>
                  <a:srgbClr val="000000"/>
                </a:solidFill>
                <a:effectLst/>
                <a:latin typeface="Arial" panose="020B0604020202020204" pitchFamily="34" charset="0"/>
                <a:ea typeface="Arial" panose="020B0604020202020204" pitchFamily="34" charset="0"/>
              </a:rPr>
              <a:t>la</a:t>
            </a:r>
            <a:r>
              <a:rPr lang="es-ES_tradnl" sz="1800" b="1" dirty="0">
                <a:solidFill>
                  <a:srgbClr val="000000"/>
                </a:solidFill>
                <a:effectLst/>
                <a:latin typeface="Arial" panose="020B0604020202020204" pitchFamily="34" charset="0"/>
                <a:ea typeface="Arial" panose="020B0604020202020204" pitchFamily="34" charset="0"/>
              </a:rPr>
              <a:t> de</a:t>
            </a:r>
            <a:r>
              <a:rPr lang="es-ES_tradnl" sz="1800" dirty="0">
                <a:solidFill>
                  <a:srgbClr val="000000"/>
                </a:solidFill>
                <a:effectLst/>
                <a:latin typeface="Arial" panose="020B0604020202020204" pitchFamily="34" charset="0"/>
                <a:ea typeface="Arial" panose="020B0604020202020204" pitchFamily="34" charset="0"/>
              </a:rPr>
              <a:t>s</a:t>
            </a:r>
            <a:r>
              <a:rPr lang="es-ES_tradnl" sz="1800" b="1" dirty="0">
                <a:solidFill>
                  <a:srgbClr val="000000"/>
                </a:solidFill>
                <a:effectLst/>
                <a:latin typeface="Arial" panose="020B0604020202020204" pitchFamily="34" charset="0"/>
                <a:ea typeface="Arial" panose="020B0604020202020204" pitchFamily="34" charset="0"/>
              </a:rPr>
              <a:t>ignación discrecional </a:t>
            </a:r>
            <a:r>
              <a:rPr lang="es-ES_tradnl" sz="1800" dirty="0">
                <a:solidFill>
                  <a:srgbClr val="000000"/>
                </a:solidFill>
                <a:effectLst/>
                <a:latin typeface="Arial" panose="020B0604020202020204" pitchFamily="34" charset="0"/>
                <a:ea typeface="Arial" panose="020B0604020202020204" pitchFamily="34" charset="0"/>
              </a:rPr>
              <a:t>de los cargos públicos, pese a la legislación vigente en materia de profesionalización del servicio público; </a:t>
            </a:r>
            <a:endParaRPr lang="es-MX" sz="1800" dirty="0">
              <a:solidFill>
                <a:srgbClr val="000000"/>
              </a:solidFill>
              <a:effectLst/>
              <a:latin typeface="Calibri" panose="020F0502020204030204" pitchFamily="34" charset="0"/>
              <a:ea typeface="Calibri" panose="020F0502020204030204" pitchFamily="34" charset="0"/>
            </a:endParaRPr>
          </a:p>
          <a:p>
            <a:pPr marL="342900" lvl="0" indent="-342900" algn="just">
              <a:buFont typeface="+mj-lt"/>
              <a:buAutoNum type="romanLcPeriod"/>
            </a:pPr>
            <a:r>
              <a:rPr lang="es-ES_tradnl" sz="1800" dirty="0">
                <a:solidFill>
                  <a:srgbClr val="000000"/>
                </a:solidFill>
                <a:effectLst/>
                <a:latin typeface="Arial" panose="020B0604020202020204" pitchFamily="34" charset="0"/>
                <a:ea typeface="Arial" panose="020B0604020202020204" pitchFamily="34" charset="0"/>
              </a:rPr>
              <a:t>la </a:t>
            </a:r>
            <a:r>
              <a:rPr lang="es-ES_tradnl" sz="1800" b="1" dirty="0">
                <a:solidFill>
                  <a:srgbClr val="000000"/>
                </a:solidFill>
                <a:effectLst/>
                <a:latin typeface="Arial" panose="020B0604020202020204" pitchFamily="34" charset="0"/>
                <a:ea typeface="Arial" panose="020B0604020202020204" pitchFamily="34" charset="0"/>
              </a:rPr>
              <a:t>distribución y la transferencia discrecional del gasto público</a:t>
            </a:r>
            <a:r>
              <a:rPr lang="es-ES_tradnl" sz="1800" dirty="0">
                <a:solidFill>
                  <a:srgbClr val="000000"/>
                </a:solidFill>
                <a:effectLst/>
                <a:latin typeface="Arial" panose="020B0604020202020204" pitchFamily="34" charset="0"/>
                <a:ea typeface="Arial" panose="020B0604020202020204" pitchFamily="34" charset="0"/>
              </a:rPr>
              <a:t>, pese a la legislación vigente en materia de control presupuestario y rendición de cuentas; </a:t>
            </a:r>
            <a:endParaRPr lang="es-MX" sz="1800" dirty="0">
              <a:solidFill>
                <a:srgbClr val="000000"/>
              </a:solidFill>
              <a:effectLst/>
              <a:latin typeface="Calibri" panose="020F0502020204030204" pitchFamily="34" charset="0"/>
              <a:ea typeface="Calibri" panose="020F0502020204030204" pitchFamily="34" charset="0"/>
            </a:endParaRPr>
          </a:p>
          <a:p>
            <a:pPr marL="342900" lvl="0" indent="-342900" algn="just">
              <a:buFont typeface="+mj-lt"/>
              <a:buAutoNum type="romanLcPeriod"/>
            </a:pPr>
            <a:r>
              <a:rPr lang="es-ES_tradnl" sz="1800" b="1" dirty="0">
                <a:solidFill>
                  <a:srgbClr val="000000"/>
                </a:solidFill>
                <a:effectLst/>
                <a:latin typeface="Arial" panose="020B0604020202020204" pitchFamily="34" charset="0"/>
                <a:ea typeface="Arial" panose="020B0604020202020204" pitchFamily="34" charset="0"/>
              </a:rPr>
              <a:t>el uso discrecional y opaco de ahorros presupuestarios </a:t>
            </a:r>
            <a:r>
              <a:rPr lang="es-ES_tradnl" sz="1800" dirty="0">
                <a:solidFill>
                  <a:srgbClr val="000000"/>
                </a:solidFill>
                <a:effectLst/>
                <a:latin typeface="Arial" panose="020B0604020202020204" pitchFamily="34" charset="0"/>
                <a:ea typeface="Arial" panose="020B0604020202020204" pitchFamily="34" charset="0"/>
              </a:rPr>
              <a:t>y gastos indirectos de la Administración Pública Federal, pese a las prohibiciones explícitas establecidas en las normas de hacienda, contabilidad y gasto público; </a:t>
            </a:r>
            <a:endParaRPr lang="es-MX" sz="1800" dirty="0">
              <a:solidFill>
                <a:srgbClr val="000000"/>
              </a:solidFill>
              <a:effectLst/>
              <a:latin typeface="Calibri" panose="020F0502020204030204" pitchFamily="34" charset="0"/>
              <a:ea typeface="Calibri" panose="020F0502020204030204" pitchFamily="34" charset="0"/>
            </a:endParaRPr>
          </a:p>
          <a:p>
            <a:pPr marL="342900" lvl="0" indent="-342900" algn="just">
              <a:buFont typeface="+mj-lt"/>
              <a:buAutoNum type="romanLcPeriod"/>
            </a:pPr>
            <a:r>
              <a:rPr lang="es-ES_tradnl" sz="1800" b="1" dirty="0">
                <a:solidFill>
                  <a:srgbClr val="000000"/>
                </a:solidFill>
                <a:effectLst/>
                <a:latin typeface="Arial" panose="020B0604020202020204" pitchFamily="34" charset="0"/>
                <a:ea typeface="Arial" panose="020B0604020202020204" pitchFamily="34" charset="0"/>
              </a:rPr>
              <a:t>la adjudicación directa de contratos para la adquisición de bienes </a:t>
            </a:r>
            <a:r>
              <a:rPr lang="es-ES_tradnl" sz="1800" dirty="0">
                <a:solidFill>
                  <a:srgbClr val="000000"/>
                </a:solidFill>
                <a:effectLst/>
                <a:latin typeface="Arial" panose="020B0604020202020204" pitchFamily="34" charset="0"/>
                <a:ea typeface="Arial" panose="020B0604020202020204" pitchFamily="34" charset="0"/>
              </a:rPr>
              <a:t>y servicios públicos, así como para la construcción de obras, pese a la legislación que ordena privilegiar las licitaciones públicas;</a:t>
            </a:r>
            <a:endParaRPr lang="es-MX" sz="1800" dirty="0">
              <a:solidFill>
                <a:srgbClr val="000000"/>
              </a:solidFill>
              <a:effectLst/>
              <a:latin typeface="Calibri" panose="020F0502020204030204" pitchFamily="34" charset="0"/>
              <a:ea typeface="Calibri" panose="020F0502020204030204" pitchFamily="34" charset="0"/>
            </a:endParaRPr>
          </a:p>
          <a:p>
            <a:pPr marL="342900" lvl="0" indent="-342900" algn="just">
              <a:buFont typeface="+mj-lt"/>
              <a:buAutoNum type="romanLcPeriod"/>
            </a:pPr>
            <a:r>
              <a:rPr lang="es-ES_tradnl" sz="1800" dirty="0">
                <a:solidFill>
                  <a:srgbClr val="000000"/>
                </a:solidFill>
                <a:effectLst/>
                <a:latin typeface="Arial" panose="020B0604020202020204" pitchFamily="34" charset="0"/>
                <a:ea typeface="Arial" panose="020B0604020202020204" pitchFamily="34" charset="0"/>
              </a:rPr>
              <a:t> </a:t>
            </a:r>
            <a:r>
              <a:rPr lang="es-ES_tradnl" sz="1800" b="1" dirty="0">
                <a:solidFill>
                  <a:srgbClr val="000000"/>
                </a:solidFill>
                <a:effectLst/>
                <a:latin typeface="Arial" panose="020B0604020202020204" pitchFamily="34" charset="0"/>
                <a:ea typeface="Arial" panose="020B0604020202020204" pitchFamily="34" charset="0"/>
              </a:rPr>
              <a:t>la opacidad de una parte sustantiva de la información pública</a:t>
            </a:r>
            <a:r>
              <a:rPr lang="es-ES_tradnl" sz="1800" dirty="0">
                <a:solidFill>
                  <a:srgbClr val="000000"/>
                </a:solidFill>
                <a:effectLst/>
                <a:latin typeface="Arial" panose="020B0604020202020204" pitchFamily="34" charset="0"/>
                <a:ea typeface="Arial" panose="020B0604020202020204" pitchFamily="34" charset="0"/>
              </a:rPr>
              <a:t>, pese a la legislación vigente en materia de transparencia; </a:t>
            </a:r>
            <a:endParaRPr lang="es-MX" sz="1800" dirty="0">
              <a:solidFill>
                <a:srgbClr val="000000"/>
              </a:solidFill>
              <a:effectLst/>
              <a:latin typeface="Calibri" panose="020F0502020204030204" pitchFamily="34" charset="0"/>
              <a:ea typeface="Calibri" panose="020F0502020204030204" pitchFamily="34" charset="0"/>
            </a:endParaRPr>
          </a:p>
          <a:p>
            <a:pPr marL="342900" lvl="0" indent="-342900" algn="just">
              <a:buFont typeface="+mj-lt"/>
              <a:buAutoNum type="romanLcPeriod"/>
            </a:pPr>
            <a:r>
              <a:rPr lang="es-ES_tradnl" sz="1800" b="1" dirty="0">
                <a:solidFill>
                  <a:srgbClr val="000000"/>
                </a:solidFill>
                <a:effectLst/>
                <a:latin typeface="Arial" panose="020B0604020202020204" pitchFamily="34" charset="0"/>
                <a:ea typeface="Arial" panose="020B0604020202020204" pitchFamily="34" charset="0"/>
              </a:rPr>
              <a:t>la burocratización, la oscuridad y la demora en los procesos de sanción a las conductas tipificadas </a:t>
            </a:r>
            <a:r>
              <a:rPr lang="es-ES_tradnl" sz="1800" dirty="0">
                <a:solidFill>
                  <a:srgbClr val="000000"/>
                </a:solidFill>
                <a:effectLst/>
                <a:latin typeface="Arial" panose="020B0604020202020204" pitchFamily="34" charset="0"/>
                <a:ea typeface="Arial" panose="020B0604020202020204" pitchFamily="34" charset="0"/>
              </a:rPr>
              <a:t>como faltas y delitos de corrupción, pese a las reformas administrativas y penales promulgadas para combatir la impunidad; y </a:t>
            </a:r>
            <a:endParaRPr lang="es-MX" sz="1800" dirty="0">
              <a:solidFill>
                <a:srgbClr val="000000"/>
              </a:solidFill>
              <a:effectLst/>
              <a:latin typeface="Calibri" panose="020F0502020204030204" pitchFamily="34" charset="0"/>
              <a:ea typeface="Calibri" panose="020F0502020204030204" pitchFamily="34" charset="0"/>
            </a:endParaRPr>
          </a:p>
          <a:p>
            <a:pPr marL="342900" lvl="0" indent="-342900" algn="just">
              <a:buFont typeface="+mj-lt"/>
              <a:buAutoNum type="romanLcPeriod"/>
            </a:pPr>
            <a:r>
              <a:rPr lang="es-ES_tradnl" sz="1800" b="1" dirty="0">
                <a:solidFill>
                  <a:srgbClr val="000000"/>
                </a:solidFill>
                <a:effectLst/>
                <a:latin typeface="Arial" panose="020B0604020202020204" pitchFamily="34" charset="0"/>
                <a:ea typeface="Arial" panose="020B0604020202020204" pitchFamily="34" charset="0"/>
              </a:rPr>
              <a:t>la ausencia de cumplimiento en las tareas asignadas a</a:t>
            </a:r>
            <a:r>
              <a:rPr lang="es-ES_tradnl" sz="1800" dirty="0">
                <a:solidFill>
                  <a:srgbClr val="000000"/>
                </a:solidFill>
                <a:effectLst/>
                <a:latin typeface="Arial" panose="020B0604020202020204" pitchFamily="34" charset="0"/>
                <a:ea typeface="Arial" panose="020B0604020202020204" pitchFamily="34" charset="0"/>
              </a:rPr>
              <a:t>l Sistema Nacional Anticorrupción, pese a la vigencia de la ley que regula la coordinación entre las dependencias que lo conforman. </a:t>
            </a:r>
            <a:endParaRPr lang="es-MX" sz="1800" dirty="0">
              <a:solidFill>
                <a:srgbClr val="000000"/>
              </a:solidFill>
              <a:effectLst/>
              <a:latin typeface="Calibri" panose="020F0502020204030204" pitchFamily="34" charset="0"/>
              <a:ea typeface="Calibri" panose="020F0502020204030204" pitchFamily="34" charset="0"/>
            </a:endParaRPr>
          </a:p>
          <a:p>
            <a:pPr marL="0" indent="0">
              <a:buNone/>
            </a:pPr>
            <a:endParaRPr lang="es-MX" dirty="0"/>
          </a:p>
        </p:txBody>
      </p:sp>
    </p:spTree>
    <p:extLst>
      <p:ext uri="{BB962C8B-B14F-4D97-AF65-F5344CB8AC3E}">
        <p14:creationId xmlns:p14="http://schemas.microsoft.com/office/powerpoint/2010/main" val="1633293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Las premisas</a:t>
            </a:r>
          </a:p>
        </p:txBody>
      </p:sp>
      <p:sp>
        <p:nvSpPr>
          <p:cNvPr id="3" name="Marcador de contenido 2"/>
          <p:cNvSpPr>
            <a:spLocks noGrp="1"/>
          </p:cNvSpPr>
          <p:nvPr>
            <p:ph idx="1"/>
          </p:nvPr>
        </p:nvSpPr>
        <p:spPr/>
        <p:txBody>
          <a:bodyPr>
            <a:normAutofit/>
          </a:bodyPr>
          <a:lstStyle/>
          <a:p>
            <a:pPr algn="just"/>
            <a:r>
              <a:rPr lang="es-ES" sz="2000" dirty="0"/>
              <a:t>Propósitos del Sistema Nacional Anticorrupción (SNA): </a:t>
            </a:r>
          </a:p>
          <a:p>
            <a:pPr lvl="1" algn="just"/>
            <a:r>
              <a:rPr lang="es-ES" sz="2000" dirty="0"/>
              <a:t>i) contrarrestar la </a:t>
            </a:r>
            <a:r>
              <a:rPr lang="es-ES" sz="2000" i="1" dirty="0"/>
              <a:t>acción fragmentaria </a:t>
            </a:r>
            <a:r>
              <a:rPr lang="es-ES" sz="2000" dirty="0"/>
              <a:t>de las instituciones dedicadas a prevenir, contener, investigar y sancionar la corrupción; </a:t>
            </a:r>
          </a:p>
          <a:p>
            <a:pPr lvl="1" algn="just"/>
            <a:r>
              <a:rPr lang="es-ES" sz="2000" dirty="0"/>
              <a:t>ii) reconocer que la </a:t>
            </a:r>
            <a:r>
              <a:rPr lang="es-ES" sz="2000" i="1" dirty="0"/>
              <a:t>captura de lo público</a:t>
            </a:r>
            <a:r>
              <a:rPr lang="es-ES" sz="2000" dirty="0"/>
              <a:t> no es una anomalía individual sino que obedece a una dinámica de redes y, en consecuencia, reclama una respuesta basada en pesos y contrapesos, y; </a:t>
            </a:r>
          </a:p>
          <a:p>
            <a:pPr lvl="1" algn="just"/>
            <a:r>
              <a:rPr lang="es-ES" sz="2000" dirty="0"/>
              <a:t>iii) producir </a:t>
            </a:r>
            <a:r>
              <a:rPr lang="es-ES" sz="2000" i="1" dirty="0"/>
              <a:t>inteligencia institucional</a:t>
            </a:r>
            <a:r>
              <a:rPr lang="es-ES" sz="2000" dirty="0"/>
              <a:t> para aprender de la experiencia e ir cancelando las causas de la corrupción. </a:t>
            </a:r>
            <a:endParaRPr lang="es-ES_tradnl" sz="2000" dirty="0"/>
          </a:p>
          <a:p>
            <a:pPr algn="just"/>
            <a:endParaRPr lang="es-ES" dirty="0"/>
          </a:p>
        </p:txBody>
      </p:sp>
    </p:spTree>
    <p:extLst>
      <p:ext uri="{BB962C8B-B14F-4D97-AF65-F5344CB8AC3E}">
        <p14:creationId xmlns:p14="http://schemas.microsoft.com/office/powerpoint/2010/main" val="4008544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Las premisas</a:t>
            </a:r>
          </a:p>
        </p:txBody>
      </p:sp>
      <p:sp>
        <p:nvSpPr>
          <p:cNvPr id="3" name="Marcador de contenido 2"/>
          <p:cNvSpPr>
            <a:spLocks noGrp="1"/>
          </p:cNvSpPr>
          <p:nvPr>
            <p:ph idx="1"/>
          </p:nvPr>
        </p:nvSpPr>
        <p:spPr/>
        <p:txBody>
          <a:bodyPr>
            <a:normAutofit lnSpcReduction="10000"/>
          </a:bodyPr>
          <a:lstStyle/>
          <a:p>
            <a:pPr algn="just"/>
            <a:r>
              <a:rPr lang="es-ES" sz="2400" b="1" dirty="0"/>
              <a:t>El mandato</a:t>
            </a:r>
            <a:r>
              <a:rPr lang="es-ES" sz="2400" dirty="0"/>
              <a:t> no es debatible ni optativo: está asentado en el principio de legalidad (los funcionarios públicos solo pueden hacer aquello para lo que están expresamente facultados y, además, </a:t>
            </a:r>
            <a:r>
              <a:rPr lang="es-ES" sz="2400" i="1" dirty="0"/>
              <a:t>deben hacerlo</a:t>
            </a:r>
            <a:r>
              <a:rPr lang="es-ES" sz="2400" dirty="0"/>
              <a:t>). </a:t>
            </a:r>
          </a:p>
          <a:p>
            <a:pPr algn="just"/>
            <a:r>
              <a:rPr lang="es-ES" sz="2400" b="1" dirty="0"/>
              <a:t>El ejercicio</a:t>
            </a:r>
            <a:r>
              <a:rPr lang="es-ES" sz="2400" dirty="0"/>
              <a:t> implica, de un lado, el uso de esas facultades normativas y del presupuesto público que la nación entrega a cada oficina para darles cumplimiento, en tiempo y forma. </a:t>
            </a:r>
          </a:p>
          <a:p>
            <a:pPr algn="just"/>
            <a:r>
              <a:rPr lang="es-ES" sz="2400" b="1" dirty="0"/>
              <a:t>Las cuentas</a:t>
            </a:r>
            <a:r>
              <a:rPr lang="es-ES" sz="2400" dirty="0"/>
              <a:t> están contenidas en la información que todas las oficinas deben entregar para cotejar el uso que hicieron del dinero recibido, en función del mandato recibido. </a:t>
            </a:r>
          </a:p>
          <a:p>
            <a:pPr lvl="2" algn="just"/>
            <a:endParaRPr lang="es-ES_tradnl" dirty="0"/>
          </a:p>
          <a:p>
            <a:pPr lvl="2" algn="just"/>
            <a:endParaRPr lang="es-ES" dirty="0"/>
          </a:p>
        </p:txBody>
      </p:sp>
    </p:spTree>
    <p:extLst>
      <p:ext uri="{BB962C8B-B14F-4D97-AF65-F5344CB8AC3E}">
        <p14:creationId xmlns:p14="http://schemas.microsoft.com/office/powerpoint/2010/main" val="1300416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Las premisas</a:t>
            </a:r>
          </a:p>
        </p:txBody>
      </p:sp>
      <p:sp>
        <p:nvSpPr>
          <p:cNvPr id="3" name="Marcador de contenido 2"/>
          <p:cNvSpPr>
            <a:spLocks noGrp="1"/>
          </p:cNvSpPr>
          <p:nvPr>
            <p:ph idx="1"/>
          </p:nvPr>
        </p:nvSpPr>
        <p:spPr/>
        <p:txBody>
          <a:bodyPr>
            <a:normAutofit lnSpcReduction="10000"/>
          </a:bodyPr>
          <a:lstStyle/>
          <a:p>
            <a:pPr algn="just"/>
            <a:r>
              <a:rPr lang="es-ES" sz="2800" dirty="0"/>
              <a:t>Los dos ejes transversales se explican por sí mismos: </a:t>
            </a:r>
          </a:p>
          <a:p>
            <a:pPr lvl="1" algn="just"/>
            <a:r>
              <a:rPr lang="es-ES" sz="2800" dirty="0"/>
              <a:t>Si las oficinas son capturadas desde el nombramiento de los funcionarios que deben encarnarlas, asumimos que aumenta la probabilidad de que esos servidores públicos respondan a intereses o presiones ajenas al mandato recibido; </a:t>
            </a:r>
          </a:p>
          <a:p>
            <a:pPr lvl="1" algn="just"/>
            <a:r>
              <a:rPr lang="es-ES" sz="2800" dirty="0"/>
              <a:t>La opacidad que, por su parte, significa la negación directa e inequívoca de lo público en los términos en que se ha discutido con amplitud en otros documentos. </a:t>
            </a:r>
            <a:endParaRPr lang="es-ES" dirty="0"/>
          </a:p>
          <a:p>
            <a:pPr lvl="2" algn="just"/>
            <a:endParaRPr lang="es-ES_tradnl" dirty="0"/>
          </a:p>
          <a:p>
            <a:pPr lvl="2" algn="just"/>
            <a:endParaRPr lang="es-ES" dirty="0"/>
          </a:p>
        </p:txBody>
      </p:sp>
    </p:spTree>
    <p:extLst>
      <p:ext uri="{BB962C8B-B14F-4D97-AF65-F5344CB8AC3E}">
        <p14:creationId xmlns:p14="http://schemas.microsoft.com/office/powerpoint/2010/main" val="3713465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F7A34B-516C-A449-82E6-2F19D0C0113D}"/>
              </a:ext>
            </a:extLst>
          </p:cNvPr>
          <p:cNvSpPr>
            <a:spLocks noGrp="1"/>
          </p:cNvSpPr>
          <p:nvPr>
            <p:ph type="title"/>
          </p:nvPr>
        </p:nvSpPr>
        <p:spPr/>
        <p:txBody>
          <a:bodyPr/>
          <a:lstStyle/>
          <a:p>
            <a:r>
              <a:rPr lang="es-MX" dirty="0"/>
              <a:t>método</a:t>
            </a:r>
          </a:p>
        </p:txBody>
      </p:sp>
      <p:sp>
        <p:nvSpPr>
          <p:cNvPr id="3" name="Marcador de contenido 2">
            <a:extLst>
              <a:ext uri="{FF2B5EF4-FFF2-40B4-BE49-F238E27FC236}">
                <a16:creationId xmlns:a16="http://schemas.microsoft.com/office/drawing/2014/main" id="{21CD3432-DCC5-5E45-A753-74BF65DD219B}"/>
              </a:ext>
            </a:extLst>
          </p:cNvPr>
          <p:cNvSpPr>
            <a:spLocks noGrp="1"/>
          </p:cNvSpPr>
          <p:nvPr>
            <p:ph idx="1"/>
          </p:nvPr>
        </p:nvSpPr>
        <p:spPr/>
        <p:txBody>
          <a:bodyPr>
            <a:normAutofit/>
          </a:bodyPr>
          <a:lstStyle/>
          <a:p>
            <a:r>
              <a:rPr lang="es-ES_tradnl" sz="2400" dirty="0">
                <a:effectLst/>
                <a:latin typeface="Arial" panose="020B0604020202020204" pitchFamily="34" charset="0"/>
                <a:ea typeface="Arial" panose="020B0604020202020204" pitchFamily="34" charset="0"/>
              </a:rPr>
              <a:t>Para la elaboración de este informe </a:t>
            </a:r>
            <a:r>
              <a:rPr lang="es-ES_tradnl" sz="2400" b="1" dirty="0">
                <a:effectLst/>
                <a:latin typeface="Arial" panose="020B0604020202020204" pitchFamily="34" charset="0"/>
                <a:ea typeface="Arial" panose="020B0604020202020204" pitchFamily="34" charset="0"/>
              </a:rPr>
              <a:t>hicimos 1,007 solicitudes de información y utilizamos 47 bases de datos y tablas con información estadística de 10 instituciones públicas federales </a:t>
            </a:r>
            <a:r>
              <a:rPr lang="es-ES_tradnl" sz="2400" dirty="0">
                <a:effectLst/>
                <a:latin typeface="Arial" panose="020B0604020202020204" pitchFamily="34" charset="0"/>
                <a:ea typeface="Arial" panose="020B0604020202020204" pitchFamily="34" charset="0"/>
              </a:rPr>
              <a:t>(todas consultables en el anexo estadístico y desglosadas en la plataforma electrónica </a:t>
            </a:r>
            <a:r>
              <a:rPr lang="es-ES_tradnl" sz="2400" dirty="0" err="1">
                <a:effectLst/>
                <a:latin typeface="Arial" panose="020B0604020202020204" pitchFamily="34" charset="0"/>
                <a:ea typeface="Arial" panose="020B0604020202020204" pitchFamily="34" charset="0"/>
              </a:rPr>
              <a:t>combatealacorrupcion.mx</a:t>
            </a:r>
            <a:r>
              <a:rPr lang="es-ES_tradnl" sz="2400" dirty="0">
                <a:effectLst/>
                <a:latin typeface="Arial" panose="020B0604020202020204" pitchFamily="34" charset="0"/>
                <a:ea typeface="Arial" panose="020B0604020202020204" pitchFamily="34" charset="0"/>
              </a:rPr>
              <a:t>, con más de 970 mil datos abiertos consultables).</a:t>
            </a:r>
          </a:p>
          <a:p>
            <a:r>
              <a:rPr lang="es-ES_tradnl" sz="2400" dirty="0">
                <a:latin typeface="Arial" panose="020B0604020202020204" pitchFamily="34" charset="0"/>
              </a:rPr>
              <a:t>Consulta de informes, reportes y evidencia pública</a:t>
            </a:r>
            <a:endParaRPr lang="es-MX" sz="2400" dirty="0"/>
          </a:p>
        </p:txBody>
      </p:sp>
    </p:spTree>
    <p:extLst>
      <p:ext uri="{BB962C8B-B14F-4D97-AF65-F5344CB8AC3E}">
        <p14:creationId xmlns:p14="http://schemas.microsoft.com/office/powerpoint/2010/main" val="644665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8FDC40-4906-5A44-93C0-5D45333963E5}"/>
              </a:ext>
            </a:extLst>
          </p:cNvPr>
          <p:cNvSpPr>
            <a:spLocks noGrp="1"/>
          </p:cNvSpPr>
          <p:nvPr>
            <p:ph type="title"/>
          </p:nvPr>
        </p:nvSpPr>
        <p:spPr/>
        <p:txBody>
          <a:bodyPr/>
          <a:lstStyle/>
          <a:p>
            <a:r>
              <a:rPr lang="es-MX" dirty="0"/>
              <a:t>CAPTURA DE PUESTOS</a:t>
            </a:r>
          </a:p>
        </p:txBody>
      </p:sp>
      <p:sp>
        <p:nvSpPr>
          <p:cNvPr id="3" name="Marcador de contenido 2">
            <a:extLst>
              <a:ext uri="{FF2B5EF4-FFF2-40B4-BE49-F238E27FC236}">
                <a16:creationId xmlns:a16="http://schemas.microsoft.com/office/drawing/2014/main" id="{277E88D0-78E4-2940-9431-62446AF188C1}"/>
              </a:ext>
            </a:extLst>
          </p:cNvPr>
          <p:cNvSpPr>
            <a:spLocks noGrp="1"/>
          </p:cNvSpPr>
          <p:nvPr>
            <p:ph idx="1"/>
          </p:nvPr>
        </p:nvSpPr>
        <p:spPr>
          <a:xfrm>
            <a:off x="581192" y="2180496"/>
            <a:ext cx="11029615" cy="4412033"/>
          </a:xfrm>
        </p:spPr>
        <p:txBody>
          <a:bodyPr>
            <a:normAutofit fontScale="85000" lnSpcReduction="10000"/>
          </a:bodyPr>
          <a:lstStyle/>
          <a:p>
            <a:r>
              <a:rPr lang="es-ES_tradnl" sz="1900" dirty="0">
                <a:latin typeface="Arial" panose="020B0604020202020204" pitchFamily="34" charset="0"/>
                <a:ea typeface="Arial" panose="020B0604020202020204" pitchFamily="34" charset="0"/>
              </a:rPr>
              <a:t>E</a:t>
            </a:r>
            <a:r>
              <a:rPr lang="es-ES_tradnl" sz="1900" dirty="0">
                <a:effectLst/>
                <a:latin typeface="Arial" panose="020B0604020202020204" pitchFamily="34" charset="0"/>
                <a:ea typeface="Arial" panose="020B0604020202020204" pitchFamily="34" charset="0"/>
              </a:rPr>
              <a:t>n comparación con el 2005, cuando el SPC nació apenas con 41,164 plazas potenciales, para el año 2020 había en ese sistema 20,565 plazas menos (apenas el 1.3% del total de los puestos públicos federales).</a:t>
            </a:r>
          </a:p>
          <a:p>
            <a:r>
              <a:rPr lang="es-ES_tradnl" sz="1900" dirty="0">
                <a:latin typeface="Arial" panose="020B0604020202020204" pitchFamily="34" charset="0"/>
                <a:ea typeface="Arial" panose="020B0604020202020204" pitchFamily="34" charset="0"/>
              </a:rPr>
              <a:t>E</a:t>
            </a:r>
            <a:r>
              <a:rPr lang="es-ES_tradnl" sz="1900" dirty="0">
                <a:effectLst/>
                <a:latin typeface="Arial" panose="020B0604020202020204" pitchFamily="34" charset="0"/>
                <a:ea typeface="Arial" panose="020B0604020202020204" pitchFamily="34" charset="0"/>
              </a:rPr>
              <a:t>s imposible afirmar que esas plazas estén ocupadas por personas cuyos perfiles correspondan con las competencias y méritos que cada puesto reclama ni tampoco que no se hayan incorporado a ellas por razones basadas en la amistad, la cercanía o la filiación política. No debe pasar inadvertida la contradicción entre la reducción de más de la mitad de las plazas integradas al SPC y el aumento sincrónico de, al menos, 71,414 plazas cuyo régimen de contratación no fue especificado</a:t>
            </a:r>
            <a:endParaRPr lang="es-MX" sz="1900" dirty="0">
              <a:effectLst/>
              <a:latin typeface="Calibri" panose="020F0502020204030204" pitchFamily="34" charset="0"/>
              <a:ea typeface="Calibri" panose="020F0502020204030204" pitchFamily="34" charset="0"/>
            </a:endParaRPr>
          </a:p>
          <a:p>
            <a:pPr marL="342900" lvl="0" indent="-342900" algn="just">
              <a:buFont typeface="+mj-lt"/>
              <a:buAutoNum type="romanLcPeriod"/>
            </a:pPr>
            <a:r>
              <a:rPr lang="es-ES_tradnl" sz="1900" dirty="0">
                <a:effectLst/>
                <a:latin typeface="Arial" panose="020B0604020202020204" pitchFamily="34" charset="0"/>
                <a:ea typeface="Arial" panose="020B0604020202020204" pitchFamily="34" charset="0"/>
              </a:rPr>
              <a:t>No es posible decir que existe un “cuerpo estable” de funcionarios públicos cuyo perfil corresponda a los perfiles sustentados en las funciones y mandatos de cada puesto. </a:t>
            </a:r>
            <a:endParaRPr lang="es-MX" sz="1900" dirty="0">
              <a:effectLst/>
              <a:latin typeface="Calibri" panose="020F0502020204030204" pitchFamily="34" charset="0"/>
              <a:ea typeface="Calibri" panose="020F0502020204030204" pitchFamily="34" charset="0"/>
            </a:endParaRPr>
          </a:p>
          <a:p>
            <a:pPr marL="342900" lvl="0" indent="-342900" algn="just">
              <a:buFont typeface="+mj-lt"/>
              <a:buAutoNum type="romanLcPeriod"/>
            </a:pPr>
            <a:r>
              <a:rPr lang="es-ES_tradnl" sz="1900" dirty="0">
                <a:effectLst/>
                <a:latin typeface="Arial" panose="020B0604020202020204" pitchFamily="34" charset="0"/>
                <a:ea typeface="Arial" panose="020B0604020202020204" pitchFamily="34" charset="0"/>
              </a:rPr>
              <a:t>El sistema de capacitación reproduce las deficiencias de información respecto de los perfiles/atribuciones/mandatos de las plazas que deberían formar el cuerpo estable de personas servidoras públicas, cuyos procesos de formación no obedecen a las necesidades específicas de cada puesto o, al menos, de cada categoría de cargos similares. </a:t>
            </a:r>
            <a:endParaRPr lang="es-MX" sz="1900" dirty="0">
              <a:effectLst/>
              <a:latin typeface="Calibri" panose="020F0502020204030204" pitchFamily="34" charset="0"/>
              <a:ea typeface="Calibri" panose="020F0502020204030204" pitchFamily="34" charset="0"/>
            </a:endParaRPr>
          </a:p>
          <a:p>
            <a:pPr marL="342900" lvl="0" indent="-342900" algn="just">
              <a:buFont typeface="+mj-lt"/>
              <a:buAutoNum type="romanLcPeriod"/>
            </a:pPr>
            <a:r>
              <a:rPr lang="es-ES_tradnl" sz="1900" dirty="0">
                <a:effectLst/>
                <a:latin typeface="Arial" panose="020B0604020202020204" pitchFamily="34" charset="0"/>
                <a:ea typeface="Arial" panose="020B0604020202020204" pitchFamily="34" charset="0"/>
              </a:rPr>
              <a:t>En relación con la dirección, control y monitoreo de la política de profesionalización, las acciones desarrolladas desde la SFP en esta materia asumen, de alguna manera, que la profesionalización del servicio público mexicano es acaso equiparable al SPC. Pero no hay políticas que garanticen las mismas cualidades para el conjunto de la APF. </a:t>
            </a:r>
          </a:p>
          <a:p>
            <a:endParaRPr lang="es-MX" dirty="0"/>
          </a:p>
        </p:txBody>
      </p:sp>
    </p:spTree>
    <p:extLst>
      <p:ext uri="{BB962C8B-B14F-4D97-AF65-F5344CB8AC3E}">
        <p14:creationId xmlns:p14="http://schemas.microsoft.com/office/powerpoint/2010/main" val="796347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489EFA-1939-1548-8934-018820DACCD0}"/>
              </a:ext>
            </a:extLst>
          </p:cNvPr>
          <p:cNvSpPr>
            <a:spLocks noGrp="1"/>
          </p:cNvSpPr>
          <p:nvPr>
            <p:ph type="title"/>
          </p:nvPr>
        </p:nvSpPr>
        <p:spPr/>
        <p:txBody>
          <a:bodyPr/>
          <a:lstStyle/>
          <a:p>
            <a:r>
              <a:rPr lang="es-MX" dirty="0"/>
              <a:t>CAPTURA DE PRESUPUESTOS</a:t>
            </a:r>
          </a:p>
        </p:txBody>
      </p:sp>
      <p:sp>
        <p:nvSpPr>
          <p:cNvPr id="3" name="Marcador de contenido 2">
            <a:extLst>
              <a:ext uri="{FF2B5EF4-FFF2-40B4-BE49-F238E27FC236}">
                <a16:creationId xmlns:a16="http://schemas.microsoft.com/office/drawing/2014/main" id="{3BD97916-F401-A349-9E1F-C4AB4BCA3322}"/>
              </a:ext>
            </a:extLst>
          </p:cNvPr>
          <p:cNvSpPr>
            <a:spLocks noGrp="1"/>
          </p:cNvSpPr>
          <p:nvPr>
            <p:ph idx="1"/>
          </p:nvPr>
        </p:nvSpPr>
        <p:spPr>
          <a:xfrm>
            <a:off x="581192" y="2180496"/>
            <a:ext cx="11029615" cy="4308794"/>
          </a:xfrm>
        </p:spPr>
        <p:txBody>
          <a:bodyPr>
            <a:normAutofit fontScale="70000" lnSpcReduction="20000"/>
          </a:bodyPr>
          <a:lstStyle/>
          <a:p>
            <a:r>
              <a:rPr lang="es-ES_tradnl" sz="2300" dirty="0">
                <a:effectLst/>
                <a:latin typeface="Arial" panose="020B0604020202020204" pitchFamily="34" charset="0"/>
                <a:ea typeface="Arial" panose="020B0604020202020204" pitchFamily="34" charset="0"/>
              </a:rPr>
              <a:t>En 2020, el sector público ejerció 71,274’675,896 pesos menos de lo que aprobó la Cámara de Diputados para ese año. Esa cantidad significó una modesta variación del 1.02% con respecto al monto original. Sin embargo, el monto devengado fue superior, respecto al modificado, en 56,887’425,254 pesos</a:t>
            </a:r>
          </a:p>
          <a:p>
            <a:r>
              <a:rPr lang="es-ES_tradnl" sz="2300" dirty="0">
                <a:latin typeface="Arial" panose="020B0604020202020204" pitchFamily="34" charset="0"/>
              </a:rPr>
              <a:t>Abandono excesivo del proceso de licitación pública: e</a:t>
            </a:r>
            <a:r>
              <a:rPr lang="es-ES_tradnl" sz="2300" dirty="0">
                <a:effectLst/>
                <a:latin typeface="Arial" panose="020B0604020202020204" pitchFamily="34" charset="0"/>
                <a:ea typeface="Arial" panose="020B0604020202020204" pitchFamily="34" charset="0"/>
              </a:rPr>
              <a:t>n 2020, 88.3% de las contrataciones totales se llevó a cabo mediante procedimientos distintos al de la licitación pública y cerca del 79% del total, por adjudicación directa, a pesar de que la Ley de Adquisiciones, Arrendamientos y Servicios del Sector Público establece claramente que éste es un procedimiento de excepción.</a:t>
            </a:r>
          </a:p>
          <a:p>
            <a:r>
              <a:rPr lang="es-ES_tradnl" sz="2300" dirty="0">
                <a:latin typeface="Arial" panose="020B0604020202020204" pitchFamily="34" charset="0"/>
              </a:rPr>
              <a:t>La partida secreta revivida: la SCJN invalidó un párrafo de una reforma al Art. 61 de la LFPRH</a:t>
            </a:r>
            <a:r>
              <a:rPr lang="es-MX" sz="2300" dirty="0">
                <a:effectLst/>
              </a:rPr>
              <a:t> que permitía al presidente hacer uso discrecional de los ahorros del presupuesto pero esto no aplicó al PEF 2020. </a:t>
            </a:r>
            <a:r>
              <a:rPr lang="es-ES_tradnl" sz="2300" dirty="0">
                <a:effectLst/>
                <a:latin typeface="Arial" panose="020B0604020202020204" pitchFamily="34" charset="0"/>
                <a:ea typeface="Arial" panose="020B0604020202020204" pitchFamily="34" charset="0"/>
              </a:rPr>
              <a:t>La Cuenta Pública 2020 reportó que se generaron ahorros equivalentes a 3,744.2 millones de pesos (</a:t>
            </a:r>
            <a:r>
              <a:rPr lang="es-ES_tradnl" sz="2300" dirty="0" err="1">
                <a:effectLst/>
                <a:latin typeface="Arial" panose="020B0604020202020204" pitchFamily="34" charset="0"/>
                <a:ea typeface="Arial" panose="020B0604020202020204" pitchFamily="34" charset="0"/>
              </a:rPr>
              <a:t>mdp</a:t>
            </a:r>
            <a:r>
              <a:rPr lang="es-ES_tradnl" sz="2300" dirty="0">
                <a:effectLst/>
                <a:latin typeface="Arial" panose="020B0604020202020204" pitchFamily="34" charset="0"/>
                <a:ea typeface="Arial" panose="020B0604020202020204" pitchFamily="34" charset="0"/>
              </a:rPr>
              <a:t>). Poco más de la mitad de ellos se obtuvieron por las dependencias de la APF. Sin embargo, la información disponible no permite conocer de manera puntual, específica y verídica en qué se gastaron. </a:t>
            </a:r>
          </a:p>
          <a:p>
            <a:r>
              <a:rPr lang="es-ES_tradnl" sz="2300" dirty="0">
                <a:latin typeface="Arial" panose="020B0604020202020204" pitchFamily="34" charset="0"/>
                <a:ea typeface="Arial" panose="020B0604020202020204" pitchFamily="34" charset="0"/>
              </a:rPr>
              <a:t>E</a:t>
            </a:r>
            <a:r>
              <a:rPr lang="es-ES_tradnl" sz="2300" dirty="0">
                <a:effectLst/>
                <a:latin typeface="Arial" panose="020B0604020202020204" pitchFamily="34" charset="0"/>
                <a:ea typeface="Arial" panose="020B0604020202020204" pitchFamily="34" charset="0"/>
              </a:rPr>
              <a:t>ncontramos deficiencias relevantes en las entidades paraestatales, empresariales, financieras y monetarias con participación estatal mayoritaria, en los fideicomisos financieros públicos con participación estatal mayoritaria y en entidades paraestatales empresariales financieras no monetarias, que no publicaron en su Cuenta </a:t>
            </a:r>
            <a:r>
              <a:rPr lang="es-ES_tradnl" sz="2300" dirty="0">
                <a:latin typeface="Arial" panose="020B0604020202020204" pitchFamily="34" charset="0"/>
                <a:ea typeface="Arial" panose="020B0604020202020204" pitchFamily="34" charset="0"/>
              </a:rPr>
              <a:t>la información completa y que </a:t>
            </a:r>
            <a:r>
              <a:rPr lang="es-ES_tradnl" sz="2300" dirty="0">
                <a:effectLst/>
                <a:latin typeface="Arial" panose="020B0604020202020204" pitchFamily="34" charset="0"/>
                <a:ea typeface="Arial" panose="020B0604020202020204" pitchFamily="34" charset="0"/>
              </a:rPr>
              <a:t>incumplieron con cinco indicadores relativos a la deuda contraída, el registro y control del patrimonio público y el uso adecuado de los recursos y su viabilidad financiera.</a:t>
            </a:r>
            <a:endParaRPr lang="es-MX" sz="2300" dirty="0">
              <a:effectLst/>
              <a:latin typeface="Calibri" panose="020F0502020204030204" pitchFamily="34" charset="0"/>
              <a:ea typeface="Calibri" panose="020F0502020204030204" pitchFamily="34" charset="0"/>
            </a:endParaRPr>
          </a:p>
          <a:p>
            <a:endParaRPr lang="es-MX" dirty="0"/>
          </a:p>
        </p:txBody>
      </p:sp>
    </p:spTree>
    <p:extLst>
      <p:ext uri="{BB962C8B-B14F-4D97-AF65-F5344CB8AC3E}">
        <p14:creationId xmlns:p14="http://schemas.microsoft.com/office/powerpoint/2010/main" val="2404512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441EC6-B902-FB4B-95F3-FED3FFC1ED36}"/>
              </a:ext>
            </a:extLst>
          </p:cNvPr>
          <p:cNvSpPr>
            <a:spLocks noGrp="1"/>
          </p:cNvSpPr>
          <p:nvPr>
            <p:ph type="title"/>
          </p:nvPr>
        </p:nvSpPr>
        <p:spPr/>
        <p:txBody>
          <a:bodyPr/>
          <a:lstStyle/>
          <a:p>
            <a:r>
              <a:rPr lang="es-MX" dirty="0"/>
              <a:t>Sobre las sanciones</a:t>
            </a:r>
          </a:p>
        </p:txBody>
      </p:sp>
      <p:sp>
        <p:nvSpPr>
          <p:cNvPr id="3" name="Marcador de contenido 2">
            <a:extLst>
              <a:ext uri="{FF2B5EF4-FFF2-40B4-BE49-F238E27FC236}">
                <a16:creationId xmlns:a16="http://schemas.microsoft.com/office/drawing/2014/main" id="{E52E85BF-13FC-3F46-B16E-6CFFF8FB2E06}"/>
              </a:ext>
            </a:extLst>
          </p:cNvPr>
          <p:cNvSpPr>
            <a:spLocks noGrp="1"/>
          </p:cNvSpPr>
          <p:nvPr>
            <p:ph idx="1"/>
          </p:nvPr>
        </p:nvSpPr>
        <p:spPr>
          <a:xfrm>
            <a:off x="581192" y="2180496"/>
            <a:ext cx="11029615" cy="4412033"/>
          </a:xfrm>
        </p:spPr>
        <p:txBody>
          <a:bodyPr>
            <a:normAutofit fontScale="92500" lnSpcReduction="20000"/>
          </a:bodyPr>
          <a:lstStyle/>
          <a:p>
            <a:r>
              <a:rPr lang="es-ES_tradnl" sz="1800" dirty="0">
                <a:solidFill>
                  <a:srgbClr val="000000"/>
                </a:solidFill>
                <a:effectLst/>
                <a:latin typeface="Arial" panose="020B0604020202020204" pitchFamily="34" charset="0"/>
                <a:ea typeface="Arial" panose="020B0604020202020204" pitchFamily="34" charset="0"/>
              </a:rPr>
              <a:t>El mayor volumen de procedimientos de responsabilidades administrativas es iniciado por faltas “no graves” que, además, se concentran en las formalidades impuestas por la gestión burocrática.</a:t>
            </a:r>
          </a:p>
          <a:p>
            <a:r>
              <a:rPr lang="es-ES_tradnl" dirty="0">
                <a:solidFill>
                  <a:srgbClr val="000000"/>
                </a:solidFill>
                <a:latin typeface="Arial" panose="020B0604020202020204" pitchFamily="34" charset="0"/>
                <a:ea typeface="Arial" panose="020B0604020202020204" pitchFamily="34" charset="0"/>
              </a:rPr>
              <a:t>D</a:t>
            </a:r>
            <a:r>
              <a:rPr lang="es-ES_tradnl" sz="1800" dirty="0">
                <a:solidFill>
                  <a:srgbClr val="000000"/>
                </a:solidFill>
                <a:effectLst/>
                <a:latin typeface="Arial" panose="020B0604020202020204" pitchFamily="34" charset="0"/>
                <a:ea typeface="Arial" panose="020B0604020202020204" pitchFamily="34" charset="0"/>
              </a:rPr>
              <a:t>esde la entrada en vigor de la Ley General de Responsabilidades Administrativas (LGRA), </a:t>
            </a:r>
            <a:r>
              <a:rPr lang="es-ES_tradnl" sz="1800" dirty="0">
                <a:effectLst/>
                <a:latin typeface="Arial" panose="020B0604020202020204" pitchFamily="34" charset="0"/>
                <a:ea typeface="Arial" panose="020B0604020202020204" pitchFamily="34" charset="0"/>
              </a:rPr>
              <a:t>sólo</a:t>
            </a:r>
            <a:r>
              <a:rPr lang="es-ES_tradnl" sz="1800" dirty="0">
                <a:solidFill>
                  <a:srgbClr val="000000"/>
                </a:solidFill>
                <a:effectLst/>
                <a:latin typeface="Arial" panose="020B0604020202020204" pitchFamily="34" charset="0"/>
                <a:ea typeface="Arial" panose="020B0604020202020204" pitchFamily="34" charset="0"/>
              </a:rPr>
              <a:t> 1 de cada 8 expedientes que abrió la Secretaría de la Función Pública (SFP) se ha referido a faltas administrativas graves. </a:t>
            </a:r>
            <a:r>
              <a:rPr lang="es-ES_tradnl" dirty="0">
                <a:solidFill>
                  <a:srgbClr val="000000"/>
                </a:solidFill>
                <a:latin typeface="Arial" panose="020B0604020202020204" pitchFamily="34" charset="0"/>
                <a:ea typeface="Arial" panose="020B0604020202020204" pitchFamily="34" charset="0"/>
              </a:rPr>
              <a:t>D</a:t>
            </a:r>
            <a:r>
              <a:rPr lang="es-ES_tradnl" sz="1800" dirty="0">
                <a:solidFill>
                  <a:srgbClr val="000000"/>
                </a:solidFill>
                <a:effectLst/>
                <a:latin typeface="Arial" panose="020B0604020202020204" pitchFamily="34" charset="0"/>
                <a:ea typeface="Arial" panose="020B0604020202020204" pitchFamily="34" charset="0"/>
              </a:rPr>
              <a:t>e ese conjunto, enviado a la Sala Especializada en Materia de Responsabilidades Administrativas y a la Segunda Sala, del Tribunal Federal de Justicia Administrativa (TFJA) solo 1 de cada 10 ha sido resuelto. </a:t>
            </a:r>
          </a:p>
          <a:p>
            <a:r>
              <a:rPr lang="es-ES_tradnl" sz="1800" dirty="0">
                <a:solidFill>
                  <a:srgbClr val="000000"/>
                </a:solidFill>
                <a:effectLst/>
                <a:latin typeface="Arial" panose="020B0604020202020204" pitchFamily="34" charset="0"/>
                <a:ea typeface="Arial" panose="020B0604020202020204" pitchFamily="34" charset="0"/>
              </a:rPr>
              <a:t>En la Plataforma Digital Nacional se advierte que en 2020, se abrieron </a:t>
            </a:r>
            <a:r>
              <a:rPr lang="es-ES_tradnl" sz="1800" b="1" dirty="0">
                <a:solidFill>
                  <a:srgbClr val="000000"/>
                </a:solidFill>
                <a:effectLst/>
                <a:latin typeface="Arial" panose="020B0604020202020204" pitchFamily="34" charset="0"/>
                <a:ea typeface="Arial" panose="020B0604020202020204" pitchFamily="34" charset="0"/>
              </a:rPr>
              <a:t>32,406 expedientes pero sólo se sancionó a 30 personas servidoras públicas.</a:t>
            </a:r>
            <a:r>
              <a:rPr lang="es-ES_tradnl" sz="1800" dirty="0">
                <a:solidFill>
                  <a:srgbClr val="000000"/>
                </a:solidFill>
                <a:effectLst/>
                <a:latin typeface="Arial" panose="020B0604020202020204" pitchFamily="34" charset="0"/>
                <a:ea typeface="Arial" panose="020B0604020202020204" pitchFamily="34" charset="0"/>
              </a:rPr>
              <a:t> </a:t>
            </a:r>
          </a:p>
          <a:p>
            <a:r>
              <a:rPr lang="es-ES_tradnl" sz="1800" dirty="0">
                <a:solidFill>
                  <a:srgbClr val="000000"/>
                </a:solidFill>
                <a:effectLst/>
                <a:latin typeface="Arial" panose="020B0604020202020204" pitchFamily="34" charset="0"/>
                <a:ea typeface="Arial" panose="020B0604020202020204" pitchFamily="34" charset="0"/>
              </a:rPr>
              <a:t>De otra parte, de las 2,831 carpetas de investigación que fueron abiertas en 2020 por presuntos delitos de corrupción</a:t>
            </a:r>
            <a:r>
              <a:rPr lang="es-ES_tradnl" sz="1800" b="1" dirty="0">
                <a:solidFill>
                  <a:srgbClr val="000000"/>
                </a:solidFill>
                <a:effectLst/>
                <a:latin typeface="Arial" panose="020B0604020202020204" pitchFamily="34" charset="0"/>
                <a:ea typeface="Arial" panose="020B0604020202020204" pitchFamily="34" charset="0"/>
              </a:rPr>
              <a:t>, 2,211 fueron ineficaces para imponer sanciones y sólo se judicializaron </a:t>
            </a:r>
            <a:r>
              <a:rPr lang="es-ES_tradnl" sz="1800" b="1" dirty="0">
                <a:effectLst/>
                <a:latin typeface="Arial" panose="020B0604020202020204" pitchFamily="34" charset="0"/>
                <a:ea typeface="Arial" panose="020B0604020202020204" pitchFamily="34" charset="0"/>
              </a:rPr>
              <a:t>9</a:t>
            </a:r>
            <a:r>
              <a:rPr lang="es-ES_tradnl" sz="1800" b="1" dirty="0">
                <a:solidFill>
                  <a:srgbClr val="000000"/>
                </a:solidFill>
                <a:effectLst/>
                <a:latin typeface="Arial" panose="020B0604020202020204" pitchFamily="34" charset="0"/>
                <a:ea typeface="Arial" panose="020B0604020202020204" pitchFamily="34" charset="0"/>
              </a:rPr>
              <a:t>. </a:t>
            </a:r>
          </a:p>
          <a:p>
            <a:r>
              <a:rPr lang="es-ES_tradnl" sz="1800" dirty="0">
                <a:solidFill>
                  <a:srgbClr val="000000"/>
                </a:solidFill>
                <a:effectLst/>
                <a:latin typeface="Arial" panose="020B0604020202020204" pitchFamily="34" charset="0"/>
                <a:ea typeface="Arial" panose="020B0604020202020204" pitchFamily="34" charset="0"/>
              </a:rPr>
              <a:t>Sólo en 2020, las salas especializadas del TFJA recibieron 610 expedientes de presunta responsabilidad administrativa y en ese mismo año emitieron 30 sentencias. </a:t>
            </a:r>
            <a:r>
              <a:rPr lang="es-ES_tradnl" dirty="0">
                <a:solidFill>
                  <a:srgbClr val="000000"/>
                </a:solidFill>
                <a:latin typeface="Arial" panose="020B0604020202020204" pitchFamily="34" charset="0"/>
                <a:ea typeface="Arial" panose="020B0604020202020204" pitchFamily="34" charset="0"/>
              </a:rPr>
              <a:t>M</a:t>
            </a:r>
            <a:r>
              <a:rPr lang="es-ES_tradnl" sz="1800" dirty="0">
                <a:solidFill>
                  <a:srgbClr val="000000"/>
                </a:solidFill>
                <a:effectLst/>
                <a:latin typeface="Arial" panose="020B0604020202020204" pitchFamily="34" charset="0"/>
                <a:ea typeface="Arial" panose="020B0604020202020204" pitchFamily="34" charset="0"/>
              </a:rPr>
              <a:t>ás del 40% de las sentencias definitivas de la Sala Auxiliar en Materia de Responsabilidades Administrativas se hayan declarado como improcedentes, infundadas o anuladas, o que sólo el 22% de los casos presentados ante la Fiscalía como presuntos delitos, hayan sido imputados. </a:t>
            </a:r>
          </a:p>
          <a:p>
            <a:r>
              <a:rPr lang="es-ES_tradnl" dirty="0">
                <a:solidFill>
                  <a:srgbClr val="000000"/>
                </a:solidFill>
                <a:latin typeface="Arial" panose="020B0604020202020204" pitchFamily="34" charset="0"/>
                <a:ea typeface="Calibri" panose="020F0502020204030204" pitchFamily="34" charset="0"/>
              </a:rPr>
              <a:t>Lo que prueban los datos son 1) falta de capacidades, 2) falta de coordinación, 3) falla en los mecanismos de intercambio de información</a:t>
            </a:r>
            <a:endParaRPr lang="es-MX" sz="1800" b="1" dirty="0">
              <a:effectLst/>
              <a:latin typeface="Calibri" panose="020F0502020204030204" pitchFamily="34" charset="0"/>
              <a:ea typeface="Calibri" panose="020F0502020204030204" pitchFamily="34" charset="0"/>
            </a:endParaRPr>
          </a:p>
          <a:p>
            <a:endParaRPr lang="es-MX" dirty="0"/>
          </a:p>
        </p:txBody>
      </p:sp>
    </p:spTree>
    <p:extLst>
      <p:ext uri="{BB962C8B-B14F-4D97-AF65-F5344CB8AC3E}">
        <p14:creationId xmlns:p14="http://schemas.microsoft.com/office/powerpoint/2010/main" val="2262120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8D13A9-1E38-7C4D-B7DA-C5266F247727}"/>
              </a:ext>
            </a:extLst>
          </p:cNvPr>
          <p:cNvSpPr>
            <a:spLocks noGrp="1"/>
          </p:cNvSpPr>
          <p:nvPr>
            <p:ph type="title"/>
          </p:nvPr>
        </p:nvSpPr>
        <p:spPr/>
        <p:txBody>
          <a:bodyPr/>
          <a:lstStyle/>
          <a:p>
            <a:r>
              <a:rPr lang="es-MX" dirty="0"/>
              <a:t>Captura de la información pública</a:t>
            </a:r>
          </a:p>
        </p:txBody>
      </p:sp>
      <p:sp>
        <p:nvSpPr>
          <p:cNvPr id="3" name="Marcador de contenido 2">
            <a:extLst>
              <a:ext uri="{FF2B5EF4-FFF2-40B4-BE49-F238E27FC236}">
                <a16:creationId xmlns:a16="http://schemas.microsoft.com/office/drawing/2014/main" id="{E25D4D02-01A0-C24E-A2AF-4C9174168DFE}"/>
              </a:ext>
            </a:extLst>
          </p:cNvPr>
          <p:cNvSpPr>
            <a:spLocks noGrp="1"/>
          </p:cNvSpPr>
          <p:nvPr>
            <p:ph idx="1"/>
          </p:nvPr>
        </p:nvSpPr>
        <p:spPr>
          <a:xfrm>
            <a:off x="581192" y="2180496"/>
            <a:ext cx="11029615" cy="4677504"/>
          </a:xfrm>
        </p:spPr>
        <p:txBody>
          <a:bodyPr/>
          <a:lstStyle/>
          <a:p>
            <a:r>
              <a:rPr lang="es-ES_tradnl" dirty="0">
                <a:solidFill>
                  <a:schemeClr val="tx1"/>
                </a:solidFill>
                <a:effectLst/>
                <a:latin typeface="Arial" panose="020B0604020202020204" pitchFamily="34" charset="0"/>
                <a:ea typeface="Arial" panose="020B0604020202020204" pitchFamily="34" charset="0"/>
              </a:rPr>
              <a:t>En el 2020 se realizaron 288,353 solicitudes de información: 245,559 fueron de acceso a la información y 42,794 fueron de protección de datos personales. Dichas solicitudes fueron atendidas en un 95.9%. </a:t>
            </a:r>
          </a:p>
          <a:p>
            <a:r>
              <a:rPr lang="es-ES_tradnl" dirty="0">
                <a:solidFill>
                  <a:schemeClr val="tx1"/>
                </a:solidFill>
                <a:latin typeface="Arial" panose="020B0604020202020204" pitchFamily="34" charset="0"/>
                <a:ea typeface="Arial" panose="020B0604020202020204" pitchFamily="34" charset="0"/>
              </a:rPr>
              <a:t>F</a:t>
            </a:r>
            <a:r>
              <a:rPr lang="es-ES_tradnl" dirty="0">
                <a:solidFill>
                  <a:schemeClr val="tx1"/>
                </a:solidFill>
                <a:effectLst/>
                <a:latin typeface="Arial" panose="020B0604020202020204" pitchFamily="34" charset="0"/>
                <a:ea typeface="Arial" panose="020B0604020202020204" pitchFamily="34" charset="0"/>
              </a:rPr>
              <a:t>ue requerido en el 6.09% de los casos. cuatro de cada diez solicitudes de información recurridas ante el INAI, no fueron atendidas adecuadamente por los sujetos obligados. Por otro lado, el 11.4% de las respuestas totales refirieron la inexistencia de la información requerida.  </a:t>
            </a:r>
            <a:endParaRPr lang="es-MX" dirty="0">
              <a:solidFill>
                <a:schemeClr val="tx1"/>
              </a:solidFill>
              <a:effectLst/>
              <a:latin typeface="Calibri" panose="020F0502020204030204" pitchFamily="34" charset="0"/>
              <a:ea typeface="Calibri" panose="020F0502020204030204" pitchFamily="34" charset="0"/>
            </a:endParaRPr>
          </a:p>
          <a:p>
            <a:r>
              <a:rPr lang="es-ES_tradnl" dirty="0">
                <a:solidFill>
                  <a:schemeClr val="tx1"/>
                </a:solidFill>
                <a:latin typeface="Arial" panose="020B0604020202020204" pitchFamily="34" charset="0"/>
                <a:ea typeface="Arial" panose="020B0604020202020204" pitchFamily="34" charset="0"/>
              </a:rPr>
              <a:t>D</a:t>
            </a:r>
            <a:r>
              <a:rPr lang="es-ES_tradnl" dirty="0">
                <a:solidFill>
                  <a:schemeClr val="tx1"/>
                </a:solidFill>
                <a:effectLst/>
                <a:latin typeface="Arial" panose="020B0604020202020204" pitchFamily="34" charset="0"/>
                <a:ea typeface="Arial" panose="020B0604020202020204" pitchFamily="34" charset="0"/>
              </a:rPr>
              <a:t>urante la evaluación de los distintos ejes analizados se encontraron claras discrepancias de información entre </a:t>
            </a:r>
          </a:p>
          <a:p>
            <a:r>
              <a:rPr lang="es-ES_tradnl" dirty="0">
                <a:solidFill>
                  <a:schemeClr val="tx1"/>
                </a:solidFill>
                <a:effectLst/>
                <a:latin typeface="Arial" panose="020B0604020202020204" pitchFamily="34" charset="0"/>
                <a:ea typeface="Arial" panose="020B0604020202020204" pitchFamily="34" charset="0"/>
              </a:rPr>
              <a:t>(i) los datos alojados en la Plataforma Nacional de Transparencia,</a:t>
            </a:r>
          </a:p>
          <a:p>
            <a:r>
              <a:rPr lang="es-ES_tradnl" dirty="0">
                <a:solidFill>
                  <a:schemeClr val="tx1"/>
                </a:solidFill>
                <a:effectLst/>
                <a:latin typeface="Arial" panose="020B0604020202020204" pitchFamily="34" charset="0"/>
                <a:ea typeface="Arial" panose="020B0604020202020204" pitchFamily="34" charset="0"/>
              </a:rPr>
              <a:t> (ii) los datos publicados en los informes de las instituciones públicas,</a:t>
            </a:r>
          </a:p>
          <a:p>
            <a:r>
              <a:rPr lang="es-ES_tradnl" dirty="0">
                <a:solidFill>
                  <a:schemeClr val="tx1"/>
                </a:solidFill>
                <a:effectLst/>
                <a:latin typeface="Arial" panose="020B0604020202020204" pitchFamily="34" charset="0"/>
                <a:ea typeface="Arial" panose="020B0604020202020204" pitchFamily="34" charset="0"/>
              </a:rPr>
              <a:t> (iii) los portales especializados como </a:t>
            </a:r>
            <a:r>
              <a:rPr lang="es-ES_tradnl" dirty="0" err="1">
                <a:solidFill>
                  <a:schemeClr val="tx1"/>
                </a:solidFill>
                <a:effectLst/>
                <a:latin typeface="Arial" panose="020B0604020202020204" pitchFamily="34" charset="0"/>
                <a:ea typeface="Arial" panose="020B0604020202020204" pitchFamily="34" charset="0"/>
              </a:rPr>
              <a:t>Compranet</a:t>
            </a:r>
            <a:r>
              <a:rPr lang="es-ES_tradnl" dirty="0">
                <a:solidFill>
                  <a:schemeClr val="tx1"/>
                </a:solidFill>
                <a:effectLst/>
                <a:latin typeface="Arial" panose="020B0604020202020204" pitchFamily="34" charset="0"/>
                <a:ea typeface="Arial" panose="020B0604020202020204" pitchFamily="34" charset="0"/>
              </a:rPr>
              <a:t> o la Plataforma Digital Nacional y </a:t>
            </a:r>
          </a:p>
          <a:p>
            <a:r>
              <a:rPr lang="es-ES_tradnl" dirty="0">
                <a:solidFill>
                  <a:schemeClr val="tx1"/>
                </a:solidFill>
                <a:effectLst/>
                <a:latin typeface="Arial" panose="020B0604020202020204" pitchFamily="34" charset="0"/>
                <a:ea typeface="Arial" panose="020B0604020202020204" pitchFamily="34" charset="0"/>
              </a:rPr>
              <a:t>(iv) los que se encuentran en los </a:t>
            </a:r>
            <a:r>
              <a:rPr lang="es-ES_tradnl" dirty="0" err="1">
                <a:solidFill>
                  <a:schemeClr val="tx1"/>
                </a:solidFill>
                <a:effectLst/>
                <a:latin typeface="Arial" panose="020B0604020202020204" pitchFamily="34" charset="0"/>
                <a:ea typeface="Arial" panose="020B0604020202020204" pitchFamily="34" charset="0"/>
              </a:rPr>
              <a:t>micrositios</a:t>
            </a:r>
            <a:r>
              <a:rPr lang="es-ES_tradnl" dirty="0">
                <a:solidFill>
                  <a:schemeClr val="tx1"/>
                </a:solidFill>
                <a:effectLst/>
                <a:latin typeface="Arial" panose="020B0604020202020204" pitchFamily="34" charset="0"/>
                <a:ea typeface="Arial" panose="020B0604020202020204" pitchFamily="34" charset="0"/>
              </a:rPr>
              <a:t> de los sujetos obligados. A todas luces, la calidad, la accesibilidad y la oportunidad de la información sigue siendo un desafío fundamental para la rendición de cuentas </a:t>
            </a:r>
            <a:r>
              <a:rPr lang="es-ES_tradnl" sz="1800" dirty="0">
                <a:effectLst/>
                <a:latin typeface="Arial" panose="020B0604020202020204" pitchFamily="34" charset="0"/>
                <a:ea typeface="Arial" panose="020B0604020202020204" pitchFamily="34" charset="0"/>
              </a:rPr>
              <a:t>en México.</a:t>
            </a:r>
            <a:endParaRPr lang="es-MX" sz="1800" dirty="0">
              <a:effectLst/>
              <a:latin typeface="Calibri" panose="020F0502020204030204" pitchFamily="34" charset="0"/>
              <a:ea typeface="Calibri" panose="020F0502020204030204" pitchFamily="34" charset="0"/>
            </a:endParaRPr>
          </a:p>
          <a:p>
            <a:endParaRPr lang="es-MX" dirty="0"/>
          </a:p>
        </p:txBody>
      </p:sp>
    </p:spTree>
    <p:extLst>
      <p:ext uri="{BB962C8B-B14F-4D97-AF65-F5344CB8AC3E}">
        <p14:creationId xmlns:p14="http://schemas.microsoft.com/office/powerpoint/2010/main" val="1008855487"/>
      </p:ext>
    </p:extLst>
  </p:cSld>
  <p:clrMapOvr>
    <a:masterClrMapping/>
  </p:clrMapOvr>
</p:sld>
</file>

<file path=ppt/theme/theme1.xml><?xml version="1.0" encoding="utf-8"?>
<a:theme xmlns:a="http://schemas.openxmlformats.org/drawingml/2006/main" name="Dividendo">
  <a:themeElements>
    <a:clrScheme name="Dividendo">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o">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{D63EC09C-C7D4-5C4B-BBD3-F4BF5EBFDE28}tf10001123_mac</Template>
  <TotalTime>42</TotalTime>
  <Words>1703</Words>
  <Application>Microsoft Macintosh PowerPoint</Application>
  <PresentationFormat>Panorámica</PresentationFormat>
  <Paragraphs>57</Paragraphs>
  <Slides>11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Arial</vt:lpstr>
      <vt:lpstr>Calibri</vt:lpstr>
      <vt:lpstr>Gill Sans MT</vt:lpstr>
      <vt:lpstr>Montserrat</vt:lpstr>
      <vt:lpstr>Wingdings 2</vt:lpstr>
      <vt:lpstr>Dividendo</vt:lpstr>
      <vt:lpstr>Informe país sobre el combate a la corrupción en México 2020</vt:lpstr>
      <vt:lpstr>Las premisas</vt:lpstr>
      <vt:lpstr>Las premisas</vt:lpstr>
      <vt:lpstr>Las premisas</vt:lpstr>
      <vt:lpstr>método</vt:lpstr>
      <vt:lpstr>CAPTURA DE PUESTOS</vt:lpstr>
      <vt:lpstr>CAPTURA DE PRESUPUESTOS</vt:lpstr>
      <vt:lpstr>Sobre las sanciones</vt:lpstr>
      <vt:lpstr>Captura de la información pública</vt:lpstr>
      <vt:lpstr>conclusiones</vt:lpstr>
      <vt:lpstr>resultados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 país sobre el combate a la corrupción en México 2020</dc:title>
  <dc:creator>Maria de Lourdes Morales Canales</dc:creator>
  <cp:lastModifiedBy>Maria de Lourdes Morales Canales</cp:lastModifiedBy>
  <cp:revision>7</cp:revision>
  <dcterms:created xsi:type="dcterms:W3CDTF">2022-10-31T13:00:54Z</dcterms:created>
  <dcterms:modified xsi:type="dcterms:W3CDTF">2022-12-06T18:04:31Z</dcterms:modified>
</cp:coreProperties>
</file>